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648" r:id="rId5"/>
    <p:sldId id="649" r:id="rId6"/>
    <p:sldId id="659" r:id="rId7"/>
    <p:sldId id="695" r:id="rId8"/>
    <p:sldId id="677" r:id="rId9"/>
    <p:sldId id="696" r:id="rId10"/>
    <p:sldId id="679" r:id="rId11"/>
    <p:sldId id="680" r:id="rId12"/>
    <p:sldId id="682" r:id="rId13"/>
    <p:sldId id="699" r:id="rId14"/>
    <p:sldId id="681" r:id="rId15"/>
    <p:sldId id="688" r:id="rId16"/>
    <p:sldId id="683" r:id="rId17"/>
    <p:sldId id="693" r:id="rId18"/>
    <p:sldId id="705" r:id="rId19"/>
    <p:sldId id="706" r:id="rId20"/>
    <p:sldId id="703" r:id="rId21"/>
    <p:sldId id="710" r:id="rId22"/>
    <p:sldId id="691" r:id="rId23"/>
    <p:sldId id="709" r:id="rId24"/>
    <p:sldId id="711" r:id="rId25"/>
    <p:sldId id="69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4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966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0894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36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10/07/2020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756941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4A8775-DA61-47E6-901C-12B2973B642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446995"/>
            <a:ext cx="6773000" cy="23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82" y="1045742"/>
            <a:ext cx="5944833" cy="20172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916088" y="3351747"/>
            <a:ext cx="731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59B78-7A7D-4FE4-A6C4-C3E18B791AAC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10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BA8242-E234-44FB-B25D-E69AA37F2D5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635117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4" name="Google Shape;380;p30">
            <a:extLst>
              <a:ext uri="{FF2B5EF4-FFF2-40B4-BE49-F238E27FC236}">
                <a16:creationId xmlns:a16="http://schemas.microsoft.com/office/drawing/2014/main" id="{AB45D6CE-7B95-44DC-AC30-A03BD8A374FE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  <p:sp>
        <p:nvSpPr>
          <p:cNvPr id="3" name="Google Shape;380;p30">
            <a:extLst>
              <a:ext uri="{FF2B5EF4-FFF2-40B4-BE49-F238E27FC236}">
                <a16:creationId xmlns:a16="http://schemas.microsoft.com/office/drawing/2014/main" id="{C9498516-0888-4233-AA8D-F5A0B34E9197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4134116" y="4348224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37649" y="1240750"/>
            <a:ext cx="97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2975" r="3414" b="2931"/>
          <a:stretch/>
        </p:blipFill>
        <p:spPr>
          <a:xfrm>
            <a:off x="87670" y="1579304"/>
            <a:ext cx="4484330" cy="2649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2667" r="2024" b="4332"/>
          <a:stretch/>
        </p:blipFill>
        <p:spPr>
          <a:xfrm>
            <a:off x="4572000" y="1579304"/>
            <a:ext cx="4468239" cy="2649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1834147" y="1240750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A22C19-62CB-4D4D-8D7D-5A156A11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3022"/>
            <a:ext cx="4400550" cy="695325"/>
          </a:xfrm>
          <a:prstGeom prst="rect">
            <a:avLst/>
          </a:prstGeom>
        </p:spPr>
      </p:pic>
      <p:sp>
        <p:nvSpPr>
          <p:cNvPr id="8" name="Google Shape;380;p30">
            <a:extLst>
              <a:ext uri="{FF2B5EF4-FFF2-40B4-BE49-F238E27FC236}">
                <a16:creationId xmlns:a16="http://schemas.microsoft.com/office/drawing/2014/main" id="{AAD3905A-F8B5-458B-B417-07D0A688CA8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Loss function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consists of two terms: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where N is the matched default boxes.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10" name="Google Shape;380;p30">
            <a:extLst>
              <a:ext uri="{FF2B5EF4-FFF2-40B4-BE49-F238E27FC236}">
                <a16:creationId xmlns:a16="http://schemas.microsoft.com/office/drawing/2014/main" id="{D0D982EF-E49D-41D4-826D-ABB327A29A73}"/>
              </a:ext>
            </a:extLst>
          </p:cNvPr>
          <p:cNvSpPr/>
          <p:nvPr/>
        </p:nvSpPr>
        <p:spPr>
          <a:xfrm>
            <a:off x="635117" y="2051020"/>
            <a:ext cx="7873766" cy="147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Localization Loss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which is the smooth L1 loss between the predicted box (l) and the ground-truth box (g) parameters. 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Confidence 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which is the softmax loss over confidences (c).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An attempt was made to modify the Loss function computation using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F1 score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without having positive results.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7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285749" y="901645"/>
            <a:ext cx="857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Recall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and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81720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46425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86019" y="4099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OUTLINE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46887" y="865710"/>
            <a:ext cx="4325113" cy="34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Introduction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State of Art</a:t>
            </a: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Materials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NZ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Methods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6AB14-D7D6-47B2-A14F-7110D33DEBAC}"/>
              </a:ext>
            </a:extLst>
          </p:cNvPr>
          <p:cNvSpPr txBox="1"/>
          <p:nvPr/>
        </p:nvSpPr>
        <p:spPr>
          <a:xfrm>
            <a:off x="548982" y="1757104"/>
            <a:ext cx="3241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100" b="0" i="0" u="none" strike="noStrike" kern="1200" cap="none" spc="0" normalizeH="0" baseline="0" noProof="1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Person Detection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Feature based Techniques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One-stage Detectors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Single-shot Detectors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E69E4F-C299-4DCE-B17B-6527FB52D293}"/>
              </a:ext>
            </a:extLst>
          </p:cNvPr>
          <p:cNvSpPr txBox="1"/>
          <p:nvPr/>
        </p:nvSpPr>
        <p:spPr>
          <a:xfrm>
            <a:off x="548982" y="3368620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Labelling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Training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AD8D1B-A9A8-4613-AF6B-9CF61EABC0C6}"/>
              </a:ext>
            </a:extLst>
          </p:cNvPr>
          <p:cNvSpPr txBox="1"/>
          <p:nvPr/>
        </p:nvSpPr>
        <p:spPr>
          <a:xfrm>
            <a:off x="4572000" y="1018440"/>
            <a:ext cx="4572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Results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Discussions</a:t>
            </a: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GB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Conclusion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Future Works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06F6D1-4087-40BF-A96E-7333D15DE8D8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7193D9E-DFD6-4768-881C-78D6EA67A179}"/>
              </a:ext>
            </a:extLst>
          </p:cNvPr>
          <p:cNvSpPr txBox="1"/>
          <p:nvPr/>
        </p:nvSpPr>
        <p:spPr>
          <a:xfrm>
            <a:off x="4874095" y="1378991"/>
            <a:ext cx="1606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Evaluate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38639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315557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900144" y="181661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it-IT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Roba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da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mettere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per far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sembrare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quello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che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abbiamo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fatto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figo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ed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innovativo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cosiché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I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terzi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possano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vedere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il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lavoro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svolto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ed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utilizzarlo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per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scambiare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bimbi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con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petrolio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in Africa e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comprarsi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altri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bimbi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da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rivendere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per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comprare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squillo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cinesi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con la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figa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stretta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e </a:t>
            </a:r>
            <a:r>
              <a:rPr lang="en-US" sz="1600" dirty="0" err="1">
                <a:solidFill>
                  <a:srgbClr val="354451"/>
                </a:solidFill>
                <a:latin typeface="Helvetica" pitchFamily="2" charset="0"/>
              </a:rPr>
              <a:t>pelosa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7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2471037" y="1894641"/>
            <a:ext cx="4201926" cy="135421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>
              <a:defRPr sz="1800"/>
            </a:pPr>
            <a:r>
              <a:rPr lang="en-GB" sz="44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THANKS FOR WATCHING</a:t>
            </a:r>
            <a:endParaRPr lang="en-GB" sz="4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9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5965CC-1954-4B83-903B-B1A1BA7AE5C3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29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</a:t>
            </a:r>
            <a:r>
              <a:rPr lang="en-US" sz="1600" b="1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etc..) treat object detection as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71E7FE-B825-40DE-8E38-0571C806667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64" y="756940"/>
            <a:ext cx="5258369" cy="39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61787213-B309-4B1D-89F2-2B9AB93166C0}"/>
              </a:ext>
            </a:extLst>
          </p:cNvPr>
          <p:cNvSpPr/>
          <p:nvPr/>
        </p:nvSpPr>
        <p:spPr>
          <a:xfrm>
            <a:off x="2923085" y="4397503"/>
            <a:ext cx="3297824" cy="81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extraction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24222</TotalTime>
  <Words>875</Words>
  <Application>Microsoft Office PowerPoint</Application>
  <PresentationFormat>Presentazione su schermo (16:9)</PresentationFormat>
  <Paragraphs>184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538</cp:revision>
  <dcterms:created xsi:type="dcterms:W3CDTF">2017-10-21T12:12:37Z</dcterms:created>
  <dcterms:modified xsi:type="dcterms:W3CDTF">2020-07-10T14:52:26Z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